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3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1" r:id="rId5"/>
    <p:sldId id="263" r:id="rId6"/>
    <p:sldId id="287" r:id="rId7"/>
    <p:sldId id="288" r:id="rId8"/>
    <p:sldId id="268" r:id="rId9"/>
    <p:sldId id="286" r:id="rId1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226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0597" y="8796337"/>
            <a:ext cx="923924" cy="92392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124922" y="2197908"/>
            <a:ext cx="19050" cy="7235825"/>
          </a:xfrm>
          <a:custGeom>
            <a:avLst/>
            <a:gdLst/>
            <a:ahLst/>
            <a:cxnLst/>
            <a:rect l="l" t="t" r="r" b="b"/>
            <a:pathLst>
              <a:path w="19050" h="7235825">
                <a:moveTo>
                  <a:pt x="19049" y="7235308"/>
                </a:moveTo>
                <a:lnTo>
                  <a:pt x="0" y="0"/>
                </a:lnTo>
              </a:path>
            </a:pathLst>
          </a:custGeom>
          <a:ln w="38099">
            <a:solidFill>
              <a:srgbClr val="AB40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3055" y="3581787"/>
            <a:ext cx="4590415" cy="5861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74A3A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0505" y="1645443"/>
            <a:ext cx="16230599" cy="76580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55404" y="1755762"/>
            <a:ext cx="2981324" cy="2981324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1110053" y="8544032"/>
            <a:ext cx="7178040" cy="1039494"/>
          </a:xfrm>
          <a:custGeom>
            <a:avLst/>
            <a:gdLst/>
            <a:ahLst/>
            <a:cxnLst/>
            <a:rect l="l" t="t" r="r" b="b"/>
            <a:pathLst>
              <a:path w="7178040" h="1039495">
                <a:moveTo>
                  <a:pt x="0" y="524994"/>
                </a:moveTo>
                <a:lnTo>
                  <a:pt x="0" y="514390"/>
                </a:lnTo>
                <a:lnTo>
                  <a:pt x="185179" y="0"/>
                </a:lnTo>
                <a:lnTo>
                  <a:pt x="7177946" y="0"/>
                </a:lnTo>
                <a:lnTo>
                  <a:pt x="7177946" y="1039383"/>
                </a:lnTo>
                <a:lnTo>
                  <a:pt x="185179" y="1039383"/>
                </a:lnTo>
                <a:lnTo>
                  <a:pt x="0" y="524994"/>
                </a:lnTo>
                <a:close/>
              </a:path>
            </a:pathLst>
          </a:custGeom>
          <a:solidFill>
            <a:srgbClr val="C74A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77441" y="945657"/>
            <a:ext cx="15533116" cy="1053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75812" y="4976749"/>
            <a:ext cx="7457440" cy="275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9600" y="8724900"/>
            <a:ext cx="5410200" cy="750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pt-BR" sz="2350" spc="170" dirty="0">
                <a:solidFill>
                  <a:srgbClr val="F1F4F5"/>
                </a:solidFill>
                <a:latin typeface="Trebuchet MS"/>
                <a:cs typeface="Trebuchet MS"/>
              </a:rPr>
              <a:t>Informática básica e o impacto 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pt-BR" sz="2350" spc="170" dirty="0">
                <a:solidFill>
                  <a:srgbClr val="F1F4F5"/>
                </a:solidFill>
                <a:latin typeface="Trebuchet MS"/>
                <a:cs typeface="Trebuchet MS"/>
              </a:rPr>
              <a:t>da inteligência artificial</a:t>
            </a:r>
            <a:endParaRPr sz="235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65794" y="4888955"/>
            <a:ext cx="8556625" cy="1050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700" b="1" spc="865" dirty="0">
                <a:solidFill>
                  <a:srgbClr val="F1F4F5"/>
                </a:solidFill>
                <a:latin typeface="Trebuchet MS"/>
                <a:cs typeface="Trebuchet MS"/>
              </a:rPr>
              <a:t>INFINIT</a:t>
            </a:r>
            <a:r>
              <a:rPr sz="6700" b="1" spc="210" dirty="0">
                <a:solidFill>
                  <a:srgbClr val="F1F4F5"/>
                </a:solidFill>
                <a:latin typeface="Trebuchet MS"/>
                <a:cs typeface="Trebuchet MS"/>
              </a:rPr>
              <a:t>Y</a:t>
            </a:r>
            <a:r>
              <a:rPr sz="6700" b="1" spc="900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6700" b="1" spc="1060" dirty="0">
                <a:solidFill>
                  <a:srgbClr val="F1F4F5"/>
                </a:solidFill>
                <a:latin typeface="Trebuchet MS"/>
                <a:cs typeface="Trebuchet MS"/>
              </a:rPr>
              <a:t>SCHOO</a:t>
            </a:r>
            <a:r>
              <a:rPr sz="6700" b="1" spc="405" dirty="0">
                <a:solidFill>
                  <a:srgbClr val="F1F4F5"/>
                </a:solidFill>
                <a:latin typeface="Trebuchet MS"/>
                <a:cs typeface="Trebuchet MS"/>
              </a:rPr>
              <a:t>L</a:t>
            </a:r>
            <a:endParaRPr sz="6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55433" y="5947273"/>
            <a:ext cx="63639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9100" algn="l"/>
                <a:tab pos="2652395" algn="l"/>
                <a:tab pos="4842510" algn="l"/>
              </a:tabLst>
            </a:pPr>
            <a:r>
              <a:rPr sz="2000" spc="175" dirty="0">
                <a:solidFill>
                  <a:srgbClr val="F1F4F5"/>
                </a:solidFill>
                <a:latin typeface="Trebuchet MS"/>
                <a:cs typeface="Trebuchet MS"/>
              </a:rPr>
              <a:t>V</a:t>
            </a:r>
            <a:r>
              <a:rPr sz="2000" spc="180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1F4F5"/>
                </a:solidFill>
                <a:latin typeface="Trebuchet MS"/>
                <a:cs typeface="Trebuchet MS"/>
              </a:rPr>
              <a:t>I</a:t>
            </a:r>
            <a:r>
              <a:rPr sz="2000" spc="185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250" dirty="0">
                <a:solidFill>
                  <a:srgbClr val="F1F4F5"/>
                </a:solidFill>
                <a:latin typeface="Trebuchet MS"/>
                <a:cs typeface="Trebuchet MS"/>
              </a:rPr>
              <a:t>S</a:t>
            </a:r>
            <a:r>
              <a:rPr sz="2000" spc="180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204" dirty="0">
                <a:solidFill>
                  <a:srgbClr val="F1F4F5"/>
                </a:solidFill>
                <a:latin typeface="Trebuchet MS"/>
                <a:cs typeface="Trebuchet MS"/>
              </a:rPr>
              <a:t>U</a:t>
            </a:r>
            <a:r>
              <a:rPr sz="2000" spc="185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175" dirty="0">
                <a:solidFill>
                  <a:srgbClr val="F1F4F5"/>
                </a:solidFill>
                <a:latin typeface="Trebuchet MS"/>
                <a:cs typeface="Trebuchet MS"/>
              </a:rPr>
              <a:t>A</a:t>
            </a:r>
            <a:r>
              <a:rPr sz="2000" spc="180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100" dirty="0">
                <a:solidFill>
                  <a:srgbClr val="F1F4F5"/>
                </a:solidFill>
                <a:latin typeface="Trebuchet MS"/>
                <a:cs typeface="Trebuchet MS"/>
              </a:rPr>
              <a:t>L</a:t>
            </a:r>
            <a:r>
              <a:rPr sz="2000" dirty="0">
                <a:solidFill>
                  <a:srgbClr val="F1F4F5"/>
                </a:solidFill>
                <a:latin typeface="Trebuchet MS"/>
                <a:cs typeface="Trebuchet MS"/>
              </a:rPr>
              <a:t>	</a:t>
            </a:r>
            <a:r>
              <a:rPr sz="2000" spc="175" dirty="0">
                <a:solidFill>
                  <a:srgbClr val="F1F4F5"/>
                </a:solidFill>
                <a:latin typeface="Trebuchet MS"/>
                <a:cs typeface="Trebuchet MS"/>
              </a:rPr>
              <a:t>A</a:t>
            </a:r>
            <a:r>
              <a:rPr sz="2000" spc="195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135" dirty="0">
                <a:solidFill>
                  <a:srgbClr val="F1F4F5"/>
                </a:solidFill>
                <a:latin typeface="Trebuchet MS"/>
                <a:cs typeface="Trebuchet MS"/>
              </a:rPr>
              <a:t>R</a:t>
            </a:r>
            <a:r>
              <a:rPr sz="2000" spc="200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1F4F5"/>
                </a:solidFill>
                <a:latin typeface="Trebuchet MS"/>
                <a:cs typeface="Trebuchet MS"/>
              </a:rPr>
              <a:t>T</a:t>
            </a:r>
            <a:r>
              <a:rPr sz="2000" dirty="0">
                <a:solidFill>
                  <a:srgbClr val="F1F4F5"/>
                </a:solidFill>
                <a:latin typeface="Trebuchet MS"/>
                <a:cs typeface="Trebuchet MS"/>
              </a:rPr>
              <a:t>	</a:t>
            </a:r>
            <a:r>
              <a:rPr sz="2000" spc="165" dirty="0">
                <a:solidFill>
                  <a:srgbClr val="F1F4F5"/>
                </a:solidFill>
                <a:latin typeface="Trebuchet MS"/>
                <a:cs typeface="Trebuchet MS"/>
              </a:rPr>
              <a:t>C</a:t>
            </a:r>
            <a:r>
              <a:rPr sz="2000" spc="190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135" dirty="0">
                <a:solidFill>
                  <a:srgbClr val="F1F4F5"/>
                </a:solidFill>
                <a:latin typeface="Trebuchet MS"/>
                <a:cs typeface="Trebuchet MS"/>
              </a:rPr>
              <a:t>R</a:t>
            </a:r>
            <a:r>
              <a:rPr sz="2000" spc="195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135" dirty="0">
                <a:solidFill>
                  <a:srgbClr val="F1F4F5"/>
                </a:solidFill>
                <a:latin typeface="Trebuchet MS"/>
                <a:cs typeface="Trebuchet MS"/>
              </a:rPr>
              <a:t>E</a:t>
            </a:r>
            <a:r>
              <a:rPr sz="2000" spc="195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175" dirty="0">
                <a:solidFill>
                  <a:srgbClr val="F1F4F5"/>
                </a:solidFill>
                <a:latin typeface="Trebuchet MS"/>
                <a:cs typeface="Trebuchet MS"/>
              </a:rPr>
              <a:t>A</a:t>
            </a:r>
            <a:r>
              <a:rPr sz="2000" spc="195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1F4F5"/>
                </a:solidFill>
                <a:latin typeface="Trebuchet MS"/>
                <a:cs typeface="Trebuchet MS"/>
              </a:rPr>
              <a:t>T</a:t>
            </a:r>
            <a:r>
              <a:rPr sz="2000" spc="195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1F4F5"/>
                </a:solidFill>
                <a:latin typeface="Trebuchet MS"/>
                <a:cs typeface="Trebuchet MS"/>
              </a:rPr>
              <a:t>I</a:t>
            </a:r>
            <a:r>
              <a:rPr sz="2000" spc="190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175" dirty="0">
                <a:solidFill>
                  <a:srgbClr val="F1F4F5"/>
                </a:solidFill>
                <a:latin typeface="Trebuchet MS"/>
                <a:cs typeface="Trebuchet MS"/>
              </a:rPr>
              <a:t>V</a:t>
            </a:r>
            <a:r>
              <a:rPr sz="2000" spc="195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rgbClr val="F1F4F5"/>
                </a:solidFill>
                <a:latin typeface="Trebuchet MS"/>
                <a:cs typeface="Trebuchet MS"/>
              </a:rPr>
              <a:t>E</a:t>
            </a:r>
            <a:r>
              <a:rPr sz="2000" dirty="0">
                <a:solidFill>
                  <a:srgbClr val="F1F4F5"/>
                </a:solidFill>
                <a:latin typeface="Trebuchet MS"/>
                <a:cs typeface="Trebuchet MS"/>
              </a:rPr>
              <a:t>	</a:t>
            </a:r>
            <a:r>
              <a:rPr sz="2000" spc="165" dirty="0">
                <a:solidFill>
                  <a:srgbClr val="F1F4F5"/>
                </a:solidFill>
                <a:latin typeface="Trebuchet MS"/>
                <a:cs typeface="Trebuchet MS"/>
              </a:rPr>
              <a:t>C</a:t>
            </a:r>
            <a:r>
              <a:rPr sz="2000" spc="204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135" dirty="0">
                <a:solidFill>
                  <a:srgbClr val="F1F4F5"/>
                </a:solidFill>
                <a:latin typeface="Trebuchet MS"/>
                <a:cs typeface="Trebuchet MS"/>
              </a:rPr>
              <a:t>E</a:t>
            </a:r>
            <a:r>
              <a:rPr sz="2000" spc="204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265" dirty="0">
                <a:solidFill>
                  <a:srgbClr val="F1F4F5"/>
                </a:solidFill>
                <a:latin typeface="Trebuchet MS"/>
                <a:cs typeface="Trebuchet MS"/>
              </a:rPr>
              <a:t>N</a:t>
            </a:r>
            <a:r>
              <a:rPr sz="2000" spc="210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1F4F5"/>
                </a:solidFill>
                <a:latin typeface="Trebuchet MS"/>
                <a:cs typeface="Trebuchet MS"/>
              </a:rPr>
              <a:t>T</a:t>
            </a:r>
            <a:r>
              <a:rPr sz="2000" spc="204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135" dirty="0">
                <a:solidFill>
                  <a:srgbClr val="F1F4F5"/>
                </a:solidFill>
                <a:latin typeface="Trebuchet MS"/>
                <a:cs typeface="Trebuchet MS"/>
              </a:rPr>
              <a:t>E</a:t>
            </a:r>
            <a:r>
              <a:rPr sz="2000" spc="210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rgbClr val="F1F4F5"/>
                </a:solidFill>
                <a:latin typeface="Trebuchet MS"/>
                <a:cs typeface="Trebuchet MS"/>
              </a:rPr>
              <a:t>R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0597" y="8796337"/>
            <a:ext cx="923924" cy="9239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00400" y="4610100"/>
            <a:ext cx="8241665" cy="3588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2235">
              <a:lnSpc>
                <a:spcPct val="116500"/>
              </a:lnSpc>
              <a:spcBef>
                <a:spcPts val="100"/>
              </a:spcBef>
            </a:pPr>
            <a:r>
              <a:rPr lang="pt-BR" sz="2200" spc="50" dirty="0">
                <a:solidFill>
                  <a:srgbClr val="F5FFF5"/>
                </a:solidFill>
                <a:latin typeface="Tahoma"/>
                <a:cs typeface="Tahoma"/>
              </a:rPr>
              <a:t>Informática é a ciência que estuda o conjunto de informações e conhecimentos por meios digitais.</a:t>
            </a:r>
          </a:p>
          <a:p>
            <a:pPr marL="12700" marR="102235">
              <a:lnSpc>
                <a:spcPct val="116500"/>
              </a:lnSpc>
              <a:spcBef>
                <a:spcPts val="100"/>
              </a:spcBef>
            </a:pPr>
            <a:endParaRPr lang="pt-BR" sz="2200" spc="50" dirty="0">
              <a:solidFill>
                <a:srgbClr val="F5FFF5"/>
              </a:solidFill>
              <a:latin typeface="Tahoma"/>
              <a:cs typeface="Tahoma"/>
            </a:endParaRPr>
          </a:p>
          <a:p>
            <a:pPr marL="12700" marR="102235">
              <a:lnSpc>
                <a:spcPct val="116500"/>
              </a:lnSpc>
              <a:spcBef>
                <a:spcPts val="100"/>
              </a:spcBef>
            </a:pPr>
            <a:r>
              <a:rPr lang="pt-BR" sz="2200" spc="50" dirty="0">
                <a:solidFill>
                  <a:srgbClr val="F5FFF5"/>
                </a:solidFill>
                <a:latin typeface="Tahoma"/>
                <a:cs typeface="Tahoma"/>
              </a:rPr>
              <a:t>O termo é utilizado para designar um grande conjunto de conhecimentos relativos, ao armazenamento, processamento, coleta e transmissão de informação.</a:t>
            </a:r>
          </a:p>
          <a:p>
            <a:pPr marL="12700" marR="102235">
              <a:lnSpc>
                <a:spcPct val="116500"/>
              </a:lnSpc>
              <a:spcBef>
                <a:spcPts val="100"/>
              </a:spcBef>
            </a:pPr>
            <a:endParaRPr lang="pt-BR" sz="2200" b="1" spc="50" dirty="0">
              <a:solidFill>
                <a:srgbClr val="F5FFF5"/>
              </a:solidFill>
              <a:latin typeface="Tahoma"/>
              <a:cs typeface="Tahoma"/>
            </a:endParaRPr>
          </a:p>
          <a:p>
            <a:pPr marL="12700" marR="102235">
              <a:lnSpc>
                <a:spcPct val="116500"/>
              </a:lnSpc>
              <a:spcBef>
                <a:spcPts val="100"/>
              </a:spcBef>
            </a:pPr>
            <a:r>
              <a:rPr lang="pt-BR" sz="2200" b="1" spc="50" dirty="0">
                <a:solidFill>
                  <a:srgbClr val="F5FFF5"/>
                </a:solidFill>
                <a:latin typeface="Tahoma"/>
                <a:cs typeface="Tahoma"/>
              </a:rPr>
              <a:t>Em resumo, a informática pode ser traduzida como “INFORMAÇÃO AUTOMÁTICA”.</a:t>
            </a:r>
            <a:endParaRPr lang="pt-BR" sz="2200" spc="50" dirty="0">
              <a:solidFill>
                <a:srgbClr val="F5FFF5"/>
              </a:solidFill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6305">
              <a:lnSpc>
                <a:spcPct val="100000"/>
              </a:lnSpc>
              <a:spcBef>
                <a:spcPts val="100"/>
              </a:spcBef>
            </a:pPr>
            <a:r>
              <a:rPr sz="6500" spc="120" dirty="0"/>
              <a:t>Introdução</a:t>
            </a:r>
            <a:endParaRPr sz="65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7C26425-2374-80B8-0ED6-2EA75A0D7649}"/>
              </a:ext>
            </a:extLst>
          </p:cNvPr>
          <p:cNvSpPr txBox="1"/>
          <p:nvPr/>
        </p:nvSpPr>
        <p:spPr>
          <a:xfrm>
            <a:off x="2895600" y="3891847"/>
            <a:ext cx="3068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que é informática?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B51F57F-F862-EE44-9E14-1429AFA472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3390900"/>
            <a:ext cx="5524500" cy="5524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0597" y="8796337"/>
            <a:ext cx="923924" cy="9239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3400" y="952500"/>
            <a:ext cx="15087600" cy="1053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84929">
              <a:lnSpc>
                <a:spcPct val="100000"/>
              </a:lnSpc>
              <a:spcBef>
                <a:spcPts val="100"/>
              </a:spcBef>
            </a:pPr>
            <a:r>
              <a:rPr lang="pt-BR" sz="6500" spc="110" dirty="0"/>
              <a:t>Você já utilizou IA hoje?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13944681" y="3771900"/>
            <a:ext cx="2848588" cy="47525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YOUTUBE</a:t>
            </a: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OLX</a:t>
            </a: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MERCADO LIVRE</a:t>
            </a: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WHATSAPP</a:t>
            </a: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NETFLIX</a:t>
            </a: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AMAZON</a:t>
            </a: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SPOTIFY</a:t>
            </a: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EMAIL</a:t>
            </a: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MAPS</a:t>
            </a: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WAZE</a:t>
            </a: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2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D6F466-2947-42A0-86A0-0C8A2A7F8661}"/>
              </a:ext>
            </a:extLst>
          </p:cNvPr>
          <p:cNvSpPr txBox="1"/>
          <p:nvPr/>
        </p:nvSpPr>
        <p:spPr>
          <a:xfrm>
            <a:off x="1676400" y="2857500"/>
            <a:ext cx="11324612" cy="6558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Assistentes virtuais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 Permitem ligar para amigos, ver a previsão do tempo, acionar e desligar luzes, entre outras funções.</a:t>
            </a:r>
          </a:p>
          <a:p>
            <a:pPr algn="l" fontAlgn="ctr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Redes sociais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 Personalizam a experiência do usuário. </a:t>
            </a:r>
          </a:p>
          <a:p>
            <a:pPr algn="l" fontAlgn="ctr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Serviços de streaming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 Escolhem sugestões de filmes e séries com base nos gostos do usuário. </a:t>
            </a:r>
          </a:p>
          <a:p>
            <a:pPr algn="l" fontAlgn="ctr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E-mail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 Filtram spam, categorizam mensagens e sugerem respostas automáticas. </a:t>
            </a:r>
          </a:p>
          <a:p>
            <a:pPr algn="l" fontAlgn="ctr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Serviços de atendimento ao cliente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 Utilizam </a:t>
            </a:r>
            <a:r>
              <a:rPr lang="pt-BR" sz="2200" b="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chatbots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responder a consultas comuns. </a:t>
            </a:r>
          </a:p>
          <a:p>
            <a:pPr algn="l" fontAlgn="ctr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Recursos humanos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 Coletam e analisam dados para identificar perfis relevantes para determinadas vagas. </a:t>
            </a:r>
          </a:p>
          <a:p>
            <a:pPr algn="l" fontAlgn="ctr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Recomendações personalizadas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 Sugestões de séries na Netflix e playlists no Spotify. </a:t>
            </a:r>
          </a:p>
          <a:p>
            <a:pPr algn="l"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pt-BR" sz="22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Aplicativos de rotas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 Preveem o tempo de chegada ao destino e sugerem rotas mais eficientes. 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>
                <a:moveTo>
                  <a:pt x="0" y="299205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59"/>
                </a:lnTo>
                <a:lnTo>
                  <a:pt x="0" y="2992059"/>
                </a:lnTo>
                <a:close/>
              </a:path>
            </a:pathLst>
          </a:custGeom>
          <a:solidFill>
            <a:srgbClr val="AB40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0597" y="8796337"/>
            <a:ext cx="923924" cy="9239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-2297842" y="805830"/>
            <a:ext cx="18697107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18555" algn="l">
              <a:lnSpc>
                <a:spcPct val="100000"/>
              </a:lnSpc>
              <a:spcBef>
                <a:spcPts val="100"/>
              </a:spcBef>
            </a:pPr>
            <a:r>
              <a:rPr lang="pt-BR" sz="6500" spc="150" dirty="0"/>
              <a:t>Conceitos básicos: Informática</a:t>
            </a:r>
            <a:endParaRPr sz="6500" dirty="0"/>
          </a:p>
        </p:txBody>
      </p:sp>
      <p:sp>
        <p:nvSpPr>
          <p:cNvPr id="6" name="object 6"/>
          <p:cNvSpPr txBox="1"/>
          <p:nvPr/>
        </p:nvSpPr>
        <p:spPr>
          <a:xfrm>
            <a:off x="5638800" y="3369974"/>
            <a:ext cx="6810988" cy="589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lang="pt-BR" sz="3600" b="1" spc="150" dirty="0">
                <a:solidFill>
                  <a:srgbClr val="F5FFF5"/>
                </a:solidFill>
                <a:latin typeface="Tahoma"/>
                <a:cs typeface="Tahoma"/>
              </a:rPr>
              <a:t>HARDWARE  X  SOFTWARE</a:t>
            </a:r>
            <a:endParaRPr sz="3600" b="1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54559" y="4627670"/>
            <a:ext cx="345818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000" dirty="0">
                <a:solidFill>
                  <a:srgbClr val="F5FFF5"/>
                </a:solidFill>
                <a:latin typeface="Arial Black"/>
                <a:cs typeface="Arial Black"/>
              </a:rPr>
              <a:t>Definição de hardware:</a:t>
            </a:r>
            <a:endParaRPr sz="2000" dirty="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34223" y="5081114"/>
            <a:ext cx="5638800" cy="1091324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45"/>
              </a:spcBef>
            </a:pPr>
            <a:r>
              <a:rPr lang="pt-BR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onjunto dos componentes físicos (material eletrônico, placas, monitor, equipamentos periféricos etc.) de um computador</a:t>
            </a:r>
            <a:endParaRPr sz="2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69BF8BA4-D8FA-92C2-03A0-3899B20C36CC}"/>
              </a:ext>
            </a:extLst>
          </p:cNvPr>
          <p:cNvSpPr txBox="1"/>
          <p:nvPr/>
        </p:nvSpPr>
        <p:spPr>
          <a:xfrm>
            <a:off x="11430000" y="4643409"/>
            <a:ext cx="345818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000" dirty="0">
                <a:solidFill>
                  <a:srgbClr val="F5FFF5"/>
                </a:solidFill>
                <a:latin typeface="Arial Black"/>
                <a:cs typeface="Arial Black"/>
              </a:rPr>
              <a:t>Definição de software:</a:t>
            </a:r>
            <a:endParaRPr sz="2000" dirty="0">
              <a:latin typeface="Arial Black"/>
              <a:cs typeface="Arial Black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9AC8E26A-0D58-6331-94D2-80A0E1C72D2F}"/>
              </a:ext>
            </a:extLst>
          </p:cNvPr>
          <p:cNvSpPr txBox="1"/>
          <p:nvPr/>
        </p:nvSpPr>
        <p:spPr>
          <a:xfrm>
            <a:off x="10417857" y="5096853"/>
            <a:ext cx="5482473" cy="1091324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45"/>
              </a:spcBef>
            </a:pPr>
            <a:r>
              <a:rPr lang="pt-BR" sz="22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 software é todo programa presente nos diversos dispositivos (computadores, celulares, televisores, entre outros). </a:t>
            </a:r>
            <a:endParaRPr sz="2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A4DFB739-6908-FAD2-2EFB-CA46175007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6451682"/>
            <a:ext cx="3619500" cy="36195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12AA54FD-923E-3A4A-E8C8-0F76BE2E1A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6451682"/>
            <a:ext cx="361950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0597" y="8796337"/>
            <a:ext cx="923924" cy="923924"/>
          </a:xfrm>
          <a:prstGeom prst="rect">
            <a:avLst/>
          </a:prstGeom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752698CE-080A-EA01-120A-B114D6C77224}"/>
              </a:ext>
            </a:extLst>
          </p:cNvPr>
          <p:cNvSpPr txBox="1"/>
          <p:nvPr/>
        </p:nvSpPr>
        <p:spPr>
          <a:xfrm>
            <a:off x="5696623" y="435777"/>
            <a:ext cx="6810988" cy="589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lang="pt-BR" sz="3600" b="1" spc="150" dirty="0">
                <a:solidFill>
                  <a:srgbClr val="F5FFF5"/>
                </a:solidFill>
                <a:latin typeface="Tahoma"/>
                <a:cs typeface="Tahoma"/>
              </a:rPr>
              <a:t>HARDWARE  X  SOFTWARE</a:t>
            </a:r>
            <a:endParaRPr sz="3600" b="1" dirty="0">
              <a:latin typeface="Tahoma"/>
              <a:cs typeface="Tahoma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A8ECFC6-C4A3-52CF-DA1E-5BE169A93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3100"/>
            <a:ext cx="7581900" cy="75819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9DFABAA-7F81-00DE-84ED-A1A060D0F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171" y="1943100"/>
            <a:ext cx="7658100" cy="7658100"/>
          </a:xfrm>
          <a:prstGeom prst="rect">
            <a:avLst/>
          </a:prstGeom>
        </p:spPr>
      </p:pic>
      <p:sp>
        <p:nvSpPr>
          <p:cNvPr id="17" name="object 8">
            <a:extLst>
              <a:ext uri="{FF2B5EF4-FFF2-40B4-BE49-F238E27FC236}">
                <a16:creationId xmlns:a16="http://schemas.microsoft.com/office/drawing/2014/main" id="{F5EA1F4D-BB41-BDD5-3537-EEDE7488230F}"/>
              </a:ext>
            </a:extLst>
          </p:cNvPr>
          <p:cNvSpPr txBox="1"/>
          <p:nvPr/>
        </p:nvSpPr>
        <p:spPr>
          <a:xfrm>
            <a:off x="819912" y="2324100"/>
            <a:ext cx="5638800" cy="414216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45"/>
              </a:spcBef>
            </a:pPr>
            <a:r>
              <a:rPr lang="pt-BR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Parte física do servidor (Hardware)</a:t>
            </a:r>
            <a:endParaRPr sz="2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2A48E1C2-22BC-7278-0EA4-DFB6E1CDC181}"/>
              </a:ext>
            </a:extLst>
          </p:cNvPr>
          <p:cNvSpPr txBox="1"/>
          <p:nvPr/>
        </p:nvSpPr>
        <p:spPr>
          <a:xfrm>
            <a:off x="9600090" y="2324100"/>
            <a:ext cx="6706710" cy="414216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45"/>
              </a:spcBef>
            </a:pPr>
            <a:r>
              <a:rPr lang="pt-BR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Programa executado dentro do servidor (Software)</a:t>
            </a:r>
            <a:endParaRPr sz="2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1EE23-F7A2-400D-E980-7C37DF0DB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5173173-2975-1370-2DC7-E810D48BA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0" y="3466592"/>
            <a:ext cx="6820408" cy="6820408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7AEADF05-BAD6-60FA-01E2-93339DF614F9}"/>
              </a:ext>
            </a:extLst>
          </p:cNvPr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>
                <a:moveTo>
                  <a:pt x="0" y="299205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59"/>
                </a:lnTo>
                <a:lnTo>
                  <a:pt x="0" y="2992059"/>
                </a:lnTo>
                <a:close/>
              </a:path>
            </a:pathLst>
          </a:custGeom>
          <a:solidFill>
            <a:srgbClr val="AB40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F04F6DF8-EBE0-8636-AC03-F2DDD8C021F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50597" y="8796337"/>
            <a:ext cx="923924" cy="923924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8FC914C0-255E-071E-D391-EAA6A08D06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81000" y="964215"/>
            <a:ext cx="15533116" cy="1053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18555">
              <a:lnSpc>
                <a:spcPct val="100000"/>
              </a:lnSpc>
              <a:spcBef>
                <a:spcPts val="100"/>
              </a:spcBef>
            </a:pPr>
            <a:r>
              <a:rPr lang="pt-BR" sz="6500" spc="150" dirty="0"/>
              <a:t>Conceitos básicos: IA</a:t>
            </a:r>
            <a:endParaRPr sz="650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ED83240-093D-CAC1-8A5C-D3DEDFC4DC63}"/>
              </a:ext>
            </a:extLst>
          </p:cNvPr>
          <p:cNvSpPr txBox="1"/>
          <p:nvPr/>
        </p:nvSpPr>
        <p:spPr>
          <a:xfrm>
            <a:off x="2438400" y="3522972"/>
            <a:ext cx="3886200" cy="589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lang="pt-BR" sz="3600" b="1" spc="150" dirty="0">
                <a:solidFill>
                  <a:srgbClr val="F5FFF5"/>
                </a:solidFill>
                <a:latin typeface="Tahoma"/>
                <a:cs typeface="Tahoma"/>
              </a:rPr>
              <a:t>O que é?</a:t>
            </a:r>
            <a:endParaRPr sz="3600" b="1" dirty="0">
              <a:latin typeface="Tahoma"/>
              <a:cs typeface="Tahoma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15F581C-5256-47ED-DF3E-FEB176608870}"/>
              </a:ext>
            </a:extLst>
          </p:cNvPr>
          <p:cNvSpPr txBox="1"/>
          <p:nvPr/>
        </p:nvSpPr>
        <p:spPr>
          <a:xfrm>
            <a:off x="2743200" y="4312022"/>
            <a:ext cx="5638800" cy="266098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45"/>
              </a:spcBef>
            </a:pPr>
            <a:r>
              <a:rPr lang="pt-B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 conjunto de tecnologias que permitem aos computadores executar uma variedade de funções avançadas, incluindo a capacidade de ver, entender e traduzir idiomas falados e escritos, analisar dados, fazer recomendações e muito mais.</a:t>
            </a:r>
            <a:endParaRPr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28057D1E-5F06-F62A-60BE-4667285DDCAF}"/>
              </a:ext>
            </a:extLst>
          </p:cNvPr>
          <p:cNvSpPr txBox="1"/>
          <p:nvPr/>
        </p:nvSpPr>
        <p:spPr>
          <a:xfrm>
            <a:off x="10417856" y="4383650"/>
            <a:ext cx="5482473" cy="1973617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445"/>
              </a:spcBef>
              <a:buFont typeface="Arial" panose="020B0604020202020204" pitchFamily="34" charset="0"/>
              <a:buChar char="•"/>
            </a:pPr>
            <a:r>
              <a:rPr lang="pt-BR" sz="22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Indicação de filmes e séries.</a:t>
            </a:r>
          </a:p>
          <a:p>
            <a:pPr marL="355600" indent="-342900" algn="just">
              <a:lnSpc>
                <a:spcPct val="100000"/>
              </a:lnSpc>
              <a:spcBef>
                <a:spcPts val="445"/>
              </a:spcBef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Indicação de músicas.</a:t>
            </a:r>
          </a:p>
          <a:p>
            <a:pPr marL="355600" indent="-342900" algn="just">
              <a:lnSpc>
                <a:spcPct val="100000"/>
              </a:lnSpc>
              <a:spcBef>
                <a:spcPts val="445"/>
              </a:spcBef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Chats automatizados (</a:t>
            </a:r>
            <a:r>
              <a:rPr lang="pt-BR" sz="22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chatbots</a:t>
            </a:r>
            <a:r>
              <a:rPr lang="pt-BR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marL="355600" indent="-342900" algn="just">
              <a:lnSpc>
                <a:spcPct val="100000"/>
              </a:lnSpc>
              <a:spcBef>
                <a:spcPts val="445"/>
              </a:spcBef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Tradução instantânea.</a:t>
            </a:r>
          </a:p>
          <a:p>
            <a:pPr marL="355600" indent="-342900" algn="just">
              <a:lnSpc>
                <a:spcPct val="100000"/>
              </a:lnSpc>
              <a:spcBef>
                <a:spcPts val="445"/>
              </a:spcBef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Assistentes virtuais.</a:t>
            </a:r>
            <a:endParaRPr sz="2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1F8DBEC1-0902-3C32-3E1E-43C6668D7D1B}"/>
              </a:ext>
            </a:extLst>
          </p:cNvPr>
          <p:cNvSpPr txBox="1"/>
          <p:nvPr/>
        </p:nvSpPr>
        <p:spPr>
          <a:xfrm>
            <a:off x="10417856" y="3522972"/>
            <a:ext cx="4288743" cy="589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lang="pt-BR" sz="3600" b="1" spc="150" dirty="0">
                <a:solidFill>
                  <a:srgbClr val="F5FFF5"/>
                </a:solidFill>
                <a:latin typeface="Tahoma"/>
                <a:cs typeface="Tahoma"/>
              </a:rPr>
              <a:t>Uso no dia a dia:</a:t>
            </a:r>
            <a:endParaRPr sz="3600" b="1" dirty="0">
              <a:latin typeface="Tahoma"/>
              <a:cs typeface="Tahoma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14BFC40-376F-48DD-6467-6FEF82389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21" y="3783839"/>
            <a:ext cx="6574367" cy="657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97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C79F3-A9A5-434E-391E-914863B61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37733D7-F19E-DC32-BCCF-C297D4499887}"/>
              </a:ext>
            </a:extLst>
          </p:cNvPr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>
                <a:moveTo>
                  <a:pt x="0" y="299205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59"/>
                </a:lnTo>
                <a:lnTo>
                  <a:pt x="0" y="2992059"/>
                </a:lnTo>
                <a:close/>
              </a:path>
            </a:pathLst>
          </a:custGeom>
          <a:solidFill>
            <a:srgbClr val="AB40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E7E16A41-BFBF-D959-147C-1077F05B3FB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0597" y="8796337"/>
            <a:ext cx="923924" cy="923924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33490830-D4AA-67F5-1CA2-EAC07CC003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81000" y="964215"/>
            <a:ext cx="16535400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18555">
              <a:lnSpc>
                <a:spcPct val="100000"/>
              </a:lnSpc>
              <a:spcBef>
                <a:spcPts val="100"/>
              </a:spcBef>
            </a:pPr>
            <a:r>
              <a:rPr lang="pt-BR" sz="6500" spc="150" dirty="0"/>
              <a:t>Como funciona uma IA?</a:t>
            </a:r>
            <a:endParaRPr sz="650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028938A-C605-6846-41E2-2D10B6456E09}"/>
              </a:ext>
            </a:extLst>
          </p:cNvPr>
          <p:cNvSpPr txBox="1"/>
          <p:nvPr/>
        </p:nvSpPr>
        <p:spPr>
          <a:xfrm>
            <a:off x="2741676" y="3956334"/>
            <a:ext cx="1865376" cy="589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lang="pt-BR" sz="3600" b="1" spc="150" dirty="0">
                <a:solidFill>
                  <a:srgbClr val="F5FFF5"/>
                </a:solidFill>
                <a:latin typeface="Tahoma"/>
                <a:cs typeface="Tahoma"/>
              </a:rPr>
              <a:t>DADOS </a:t>
            </a:r>
            <a:endParaRPr sz="3600" b="1" dirty="0">
              <a:latin typeface="Tahoma"/>
              <a:cs typeface="Tahoma"/>
            </a:endParaRP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7F3C083F-613F-7B91-A17B-ABF063972DD4}"/>
              </a:ext>
            </a:extLst>
          </p:cNvPr>
          <p:cNvSpPr/>
          <p:nvPr/>
        </p:nvSpPr>
        <p:spPr>
          <a:xfrm>
            <a:off x="4767072" y="3956335"/>
            <a:ext cx="2008632" cy="58958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FE11ADF8-C1C2-96B5-415C-C1A81598B015}"/>
              </a:ext>
            </a:extLst>
          </p:cNvPr>
          <p:cNvSpPr txBox="1"/>
          <p:nvPr/>
        </p:nvSpPr>
        <p:spPr>
          <a:xfrm>
            <a:off x="6986016" y="3956333"/>
            <a:ext cx="4501898" cy="589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lang="pt-BR" sz="3600" b="1" spc="150" dirty="0">
                <a:solidFill>
                  <a:srgbClr val="F5FFF5"/>
                </a:solidFill>
                <a:latin typeface="Tahoma"/>
                <a:cs typeface="Tahoma"/>
              </a:rPr>
              <a:t>PROCESSAMENTO </a:t>
            </a:r>
            <a:endParaRPr sz="3600" b="1" dirty="0">
              <a:latin typeface="Tahoma"/>
              <a:cs typeface="Tahoma"/>
            </a:endParaRP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6FB97C20-D63B-31F8-3034-0A9AA455AF18}"/>
              </a:ext>
            </a:extLst>
          </p:cNvPr>
          <p:cNvSpPr/>
          <p:nvPr/>
        </p:nvSpPr>
        <p:spPr>
          <a:xfrm>
            <a:off x="11582400" y="3956334"/>
            <a:ext cx="2008632" cy="58958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3C33FBC9-FC54-4773-1316-3797D46C8DAA}"/>
              </a:ext>
            </a:extLst>
          </p:cNvPr>
          <p:cNvSpPr txBox="1"/>
          <p:nvPr/>
        </p:nvSpPr>
        <p:spPr>
          <a:xfrm>
            <a:off x="13751051" y="3924330"/>
            <a:ext cx="2999545" cy="589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lang="pt-BR" sz="3600" b="1" spc="150" dirty="0">
                <a:solidFill>
                  <a:srgbClr val="F5FFF5"/>
                </a:solidFill>
                <a:latin typeface="Tahoma"/>
                <a:cs typeface="Tahoma"/>
              </a:rPr>
              <a:t>RESULTADO </a:t>
            </a:r>
            <a:endParaRPr sz="3600" b="1" dirty="0">
              <a:latin typeface="Tahoma"/>
              <a:cs typeface="Tahoma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0CF933D-125E-C5C2-CA22-F8BA080594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15" y="4838700"/>
            <a:ext cx="5295900" cy="5295900"/>
          </a:xfrm>
          <a:prstGeom prst="rect">
            <a:avLst/>
          </a:prstGeom>
        </p:spPr>
      </p:pic>
      <p:sp>
        <p:nvSpPr>
          <p:cNvPr id="18" name="object 6">
            <a:extLst>
              <a:ext uri="{FF2B5EF4-FFF2-40B4-BE49-F238E27FC236}">
                <a16:creationId xmlns:a16="http://schemas.microsoft.com/office/drawing/2014/main" id="{90578729-6840-DC54-B6A0-29F62CD4B1F7}"/>
              </a:ext>
            </a:extLst>
          </p:cNvPr>
          <p:cNvSpPr txBox="1"/>
          <p:nvPr/>
        </p:nvSpPr>
        <p:spPr>
          <a:xfrm>
            <a:off x="4591812" y="7191857"/>
            <a:ext cx="1865376" cy="589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lang="pt-BR" sz="3600" b="1" spc="150" dirty="0">
                <a:solidFill>
                  <a:srgbClr val="F5FFF5"/>
                </a:solidFill>
                <a:latin typeface="Tahoma"/>
                <a:cs typeface="Tahoma"/>
              </a:rPr>
              <a:t>INPUT </a:t>
            </a:r>
            <a:endParaRPr sz="3600" b="1" dirty="0">
              <a:latin typeface="Tahoma"/>
              <a:cs typeface="Tahoma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C9A0B9A6-B78A-567B-B138-9AEF74C34501}"/>
              </a:ext>
            </a:extLst>
          </p:cNvPr>
          <p:cNvSpPr txBox="1"/>
          <p:nvPr/>
        </p:nvSpPr>
        <p:spPr>
          <a:xfrm>
            <a:off x="11997693" y="7191857"/>
            <a:ext cx="2999545" cy="589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lang="pt-BR" sz="3600" b="1" spc="150" dirty="0">
                <a:solidFill>
                  <a:srgbClr val="F5FFF5"/>
                </a:solidFill>
                <a:latin typeface="Tahoma"/>
                <a:cs typeface="Tahoma"/>
              </a:rPr>
              <a:t>OUTPUT </a:t>
            </a:r>
            <a:endParaRPr sz="3600" b="1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23455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0597" y="8796337"/>
            <a:ext cx="923924" cy="9239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52400" y="777925"/>
            <a:ext cx="15533116" cy="1053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6925">
              <a:lnSpc>
                <a:spcPct val="100000"/>
              </a:lnSpc>
              <a:spcBef>
                <a:spcPts val="100"/>
              </a:spcBef>
            </a:pPr>
            <a:r>
              <a:rPr lang="pt-BR" sz="6500" spc="135" dirty="0"/>
              <a:t>Vamos testar algumas </a:t>
            </a:r>
            <a:r>
              <a:rPr lang="pt-BR" sz="6500" spc="135" dirty="0" err="1"/>
              <a:t>IA’s</a:t>
            </a:r>
            <a:r>
              <a:rPr lang="pt-BR" sz="6500" spc="135" dirty="0"/>
              <a:t>?</a:t>
            </a:r>
            <a:endParaRPr sz="6500" dirty="0"/>
          </a:p>
        </p:txBody>
      </p:sp>
      <p:sp>
        <p:nvSpPr>
          <p:cNvPr id="5" name="object 5"/>
          <p:cNvSpPr txBox="1"/>
          <p:nvPr/>
        </p:nvSpPr>
        <p:spPr>
          <a:xfrm>
            <a:off x="1951504" y="6004190"/>
            <a:ext cx="6156325" cy="1160574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lang="pt-BR" sz="2000" spc="-135" dirty="0" err="1">
                <a:solidFill>
                  <a:srgbClr val="FFFFFF"/>
                </a:solidFill>
                <a:latin typeface="Arial Black"/>
                <a:cs typeface="Arial Black"/>
              </a:rPr>
              <a:t>ChefGPT</a:t>
            </a:r>
            <a:endParaRPr sz="20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lang="pt-BR" sz="2000" spc="65" dirty="0">
                <a:solidFill>
                  <a:srgbClr val="FFFFFF"/>
                </a:solidFill>
                <a:latin typeface="Tahoma"/>
                <a:cs typeface="Tahoma"/>
              </a:rPr>
              <a:t>Cria receitas de cozinha através de ingredientes pré-definidos.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56457" y="2489558"/>
            <a:ext cx="4724400" cy="814134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lang="pt-BR" sz="2000" spc="-140" dirty="0">
                <a:solidFill>
                  <a:srgbClr val="FFFFFF"/>
                </a:solidFill>
                <a:latin typeface="Arial Black"/>
                <a:cs typeface="Arial Black"/>
              </a:rPr>
              <a:t>ChatGPT</a:t>
            </a:r>
            <a:endParaRPr sz="2000" dirty="0">
              <a:latin typeface="Arial Black"/>
              <a:cs typeface="Arial Black"/>
            </a:endParaRPr>
          </a:p>
          <a:p>
            <a:pPr marL="12700" marR="5080">
              <a:lnSpc>
                <a:spcPct val="115599"/>
              </a:lnSpc>
              <a:spcBef>
                <a:spcPts val="475"/>
              </a:spcBef>
            </a:pPr>
            <a:r>
              <a:rPr lang="pt-BR" sz="2000" spc="65" dirty="0">
                <a:solidFill>
                  <a:srgbClr val="FFFFFF"/>
                </a:solidFill>
                <a:latin typeface="Tahoma"/>
                <a:cs typeface="Tahoma"/>
              </a:rPr>
              <a:t>Assistente virtual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56457" y="3648635"/>
            <a:ext cx="4885690" cy="814134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lang="pt-BR" sz="2000" spc="-100" dirty="0">
                <a:solidFill>
                  <a:srgbClr val="FFFFFF"/>
                </a:solidFill>
                <a:latin typeface="Arial Black"/>
                <a:cs typeface="Arial Black"/>
              </a:rPr>
              <a:t>Google tradutor</a:t>
            </a:r>
            <a:endParaRPr sz="2000" dirty="0">
              <a:latin typeface="Arial Black"/>
              <a:cs typeface="Arial Black"/>
            </a:endParaRPr>
          </a:p>
          <a:p>
            <a:pPr marL="12700" marR="5080">
              <a:lnSpc>
                <a:spcPct val="115599"/>
              </a:lnSpc>
              <a:spcBef>
                <a:spcPts val="475"/>
              </a:spcBef>
            </a:pPr>
            <a:r>
              <a:rPr lang="pt-BR" sz="2000" spc="65" dirty="0">
                <a:solidFill>
                  <a:srgbClr val="FFFFFF"/>
                </a:solidFill>
                <a:latin typeface="Tahoma"/>
                <a:cs typeface="Tahoma"/>
              </a:rPr>
              <a:t>Tradução instantânea de texto e voz.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56457" y="4807712"/>
            <a:ext cx="6169660" cy="851535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lang="pt-BR" sz="2000" spc="-105" dirty="0">
                <a:solidFill>
                  <a:srgbClr val="FFFFFF"/>
                </a:solidFill>
                <a:latin typeface="Arial Black"/>
                <a:cs typeface="Arial Black"/>
              </a:rPr>
              <a:t>Leonardo IA</a:t>
            </a:r>
            <a:endParaRPr sz="20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lang="pt-BR" sz="2000" spc="65" dirty="0">
                <a:solidFill>
                  <a:srgbClr val="FFFFFF"/>
                </a:solidFill>
                <a:latin typeface="Tahoma"/>
                <a:cs typeface="Tahoma"/>
              </a:rPr>
              <a:t>Criação de imagens.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975D723C-C4BF-55AB-B15B-B49BA4134C2A}"/>
              </a:ext>
            </a:extLst>
          </p:cNvPr>
          <p:cNvSpPr txBox="1"/>
          <p:nvPr/>
        </p:nvSpPr>
        <p:spPr>
          <a:xfrm>
            <a:off x="1951503" y="7544759"/>
            <a:ext cx="6156325" cy="852798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lang="pt-BR" sz="2000" spc="-135" dirty="0">
                <a:solidFill>
                  <a:srgbClr val="FFFFFF"/>
                </a:solidFill>
                <a:latin typeface="Arial Black"/>
                <a:cs typeface="Arial Black"/>
              </a:rPr>
              <a:t>POE IA</a:t>
            </a:r>
            <a:endParaRPr sz="20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lang="pt-BR" sz="2000" spc="65" dirty="0">
                <a:solidFill>
                  <a:srgbClr val="FFFFFF"/>
                </a:solidFill>
                <a:latin typeface="Tahoma"/>
                <a:cs typeface="Tahoma"/>
              </a:rPr>
              <a:t>Centraliza diversas </a:t>
            </a:r>
            <a:r>
              <a:rPr lang="pt-BR" sz="2000" spc="65" dirty="0" err="1">
                <a:solidFill>
                  <a:srgbClr val="FFFFFF"/>
                </a:solidFill>
                <a:latin typeface="Tahoma"/>
                <a:cs typeface="Tahoma"/>
              </a:rPr>
              <a:t>IA’s</a:t>
            </a:r>
            <a:r>
              <a:rPr lang="pt-BR" sz="2000" spc="65" dirty="0">
                <a:solidFill>
                  <a:srgbClr val="FFFFFF"/>
                </a:solidFill>
                <a:latin typeface="Tahoma"/>
                <a:cs typeface="Tahoma"/>
              </a:rPr>
              <a:t> em um único site.</a:t>
            </a:r>
            <a:endParaRPr sz="2000" dirty="0">
              <a:latin typeface="Tahoma"/>
              <a:cs typeface="Tahoma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21D455-E8E2-9762-AC44-2C864D51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1" y="2079596"/>
            <a:ext cx="5048694" cy="7573042"/>
          </a:xfrm>
          <a:prstGeom prst="rect">
            <a:avLst/>
          </a:prstGeom>
        </p:spPr>
      </p:pic>
      <p:sp>
        <p:nvSpPr>
          <p:cNvPr id="16" name="object 10">
            <a:extLst>
              <a:ext uri="{FF2B5EF4-FFF2-40B4-BE49-F238E27FC236}">
                <a16:creationId xmlns:a16="http://schemas.microsoft.com/office/drawing/2014/main" id="{6E65BCE1-3018-2118-A8C2-2CA70441B738}"/>
              </a:ext>
            </a:extLst>
          </p:cNvPr>
          <p:cNvSpPr txBox="1"/>
          <p:nvPr/>
        </p:nvSpPr>
        <p:spPr>
          <a:xfrm>
            <a:off x="14735788" y="2324100"/>
            <a:ext cx="3191509" cy="6244402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lang="pt-BR" sz="2000" spc="-100" dirty="0">
                <a:solidFill>
                  <a:srgbClr val="FFFFFF"/>
                </a:solidFill>
                <a:latin typeface="Arial Black"/>
                <a:cs typeface="Arial Black"/>
              </a:rPr>
              <a:t>Prompt:</a:t>
            </a:r>
            <a:endParaRPr lang="pt-BR" sz="2000" dirty="0">
              <a:latin typeface="Arial Black"/>
              <a:cs typeface="Arial Black"/>
            </a:endParaRPr>
          </a:p>
          <a:p>
            <a:pPr marL="12700" marR="5080" algn="just">
              <a:lnSpc>
                <a:spcPct val="115599"/>
              </a:lnSpc>
              <a:spcBef>
                <a:spcPts val="475"/>
              </a:spcBef>
            </a:pPr>
            <a:r>
              <a:rPr lang="pt-BR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Uma espaçonave futurista voando no espaço profundo, passando perto de um buraco negro colossal. O buraco negro deve ser gigantesco, com um disco de acreção brilhante em tons de laranja, vermelho e amarelo, e efeitos visuais de distorção gravitacional ao redor. A espaçonave deve ter um design moderno, com luzes azuis e detalhes metálicos, destacando-se contra o fundo escuro do espaço estrelado. O cenário deve transmitir a vastidão e o mistério do universo, com estrelas e nebulosas ao fundo.</a:t>
            </a:r>
            <a:endParaRPr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87200" y="8724900"/>
            <a:ext cx="5943600" cy="11246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pt-BR" sz="2350" spc="170" dirty="0">
                <a:solidFill>
                  <a:srgbClr val="F1F4F5"/>
                </a:solidFill>
                <a:latin typeface="Trebuchet MS"/>
                <a:cs typeface="Trebuchet MS"/>
              </a:rPr>
              <a:t>Informática básica e o impacto 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pt-BR" sz="2350" spc="170" dirty="0">
                <a:solidFill>
                  <a:srgbClr val="F1F4F5"/>
                </a:solidFill>
                <a:latin typeface="Trebuchet MS"/>
                <a:cs typeface="Trebuchet MS"/>
              </a:rPr>
              <a:t>da inteligência artificial</a:t>
            </a:r>
            <a:endParaRPr lang="pt-BR" sz="23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endParaRPr lang="pt-BR" sz="235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65794" y="4888955"/>
            <a:ext cx="8556625" cy="1050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700" b="1" spc="865" dirty="0">
                <a:solidFill>
                  <a:srgbClr val="F1F4F5"/>
                </a:solidFill>
                <a:latin typeface="Trebuchet MS"/>
                <a:cs typeface="Trebuchet MS"/>
              </a:rPr>
              <a:t>INFINIT</a:t>
            </a:r>
            <a:r>
              <a:rPr sz="6700" b="1" spc="210" dirty="0">
                <a:solidFill>
                  <a:srgbClr val="F1F4F5"/>
                </a:solidFill>
                <a:latin typeface="Trebuchet MS"/>
                <a:cs typeface="Trebuchet MS"/>
              </a:rPr>
              <a:t>Y</a:t>
            </a:r>
            <a:r>
              <a:rPr sz="6700" b="1" spc="900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6700" b="1" spc="1060" dirty="0">
                <a:solidFill>
                  <a:srgbClr val="F1F4F5"/>
                </a:solidFill>
                <a:latin typeface="Trebuchet MS"/>
                <a:cs typeface="Trebuchet MS"/>
              </a:rPr>
              <a:t>SCHOO</a:t>
            </a:r>
            <a:r>
              <a:rPr sz="6700" b="1" spc="405" dirty="0">
                <a:solidFill>
                  <a:srgbClr val="F1F4F5"/>
                </a:solidFill>
                <a:latin typeface="Trebuchet MS"/>
                <a:cs typeface="Trebuchet MS"/>
              </a:rPr>
              <a:t>L</a:t>
            </a:r>
            <a:endParaRPr sz="6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55433" y="5947273"/>
            <a:ext cx="63639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9100" algn="l"/>
                <a:tab pos="2652395" algn="l"/>
                <a:tab pos="4842510" algn="l"/>
              </a:tabLst>
            </a:pPr>
            <a:r>
              <a:rPr sz="2000" spc="175" dirty="0">
                <a:solidFill>
                  <a:srgbClr val="F1F4F5"/>
                </a:solidFill>
                <a:latin typeface="Trebuchet MS"/>
                <a:cs typeface="Trebuchet MS"/>
              </a:rPr>
              <a:t>V</a:t>
            </a:r>
            <a:r>
              <a:rPr sz="2000" spc="180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1F4F5"/>
                </a:solidFill>
                <a:latin typeface="Trebuchet MS"/>
                <a:cs typeface="Trebuchet MS"/>
              </a:rPr>
              <a:t>I</a:t>
            </a:r>
            <a:r>
              <a:rPr sz="2000" spc="185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250" dirty="0">
                <a:solidFill>
                  <a:srgbClr val="F1F4F5"/>
                </a:solidFill>
                <a:latin typeface="Trebuchet MS"/>
                <a:cs typeface="Trebuchet MS"/>
              </a:rPr>
              <a:t>S</a:t>
            </a:r>
            <a:r>
              <a:rPr sz="2000" spc="180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204" dirty="0">
                <a:solidFill>
                  <a:srgbClr val="F1F4F5"/>
                </a:solidFill>
                <a:latin typeface="Trebuchet MS"/>
                <a:cs typeface="Trebuchet MS"/>
              </a:rPr>
              <a:t>U</a:t>
            </a:r>
            <a:r>
              <a:rPr sz="2000" spc="185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175" dirty="0">
                <a:solidFill>
                  <a:srgbClr val="F1F4F5"/>
                </a:solidFill>
                <a:latin typeface="Trebuchet MS"/>
                <a:cs typeface="Trebuchet MS"/>
              </a:rPr>
              <a:t>A</a:t>
            </a:r>
            <a:r>
              <a:rPr sz="2000" spc="180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100" dirty="0">
                <a:solidFill>
                  <a:srgbClr val="F1F4F5"/>
                </a:solidFill>
                <a:latin typeface="Trebuchet MS"/>
                <a:cs typeface="Trebuchet MS"/>
              </a:rPr>
              <a:t>L</a:t>
            </a:r>
            <a:r>
              <a:rPr sz="2000" dirty="0">
                <a:solidFill>
                  <a:srgbClr val="F1F4F5"/>
                </a:solidFill>
                <a:latin typeface="Trebuchet MS"/>
                <a:cs typeface="Trebuchet MS"/>
              </a:rPr>
              <a:t>	</a:t>
            </a:r>
            <a:r>
              <a:rPr sz="2000" spc="175" dirty="0">
                <a:solidFill>
                  <a:srgbClr val="F1F4F5"/>
                </a:solidFill>
                <a:latin typeface="Trebuchet MS"/>
                <a:cs typeface="Trebuchet MS"/>
              </a:rPr>
              <a:t>A</a:t>
            </a:r>
            <a:r>
              <a:rPr sz="2000" spc="195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135" dirty="0">
                <a:solidFill>
                  <a:srgbClr val="F1F4F5"/>
                </a:solidFill>
                <a:latin typeface="Trebuchet MS"/>
                <a:cs typeface="Trebuchet MS"/>
              </a:rPr>
              <a:t>R</a:t>
            </a:r>
            <a:r>
              <a:rPr sz="2000" spc="200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1F4F5"/>
                </a:solidFill>
                <a:latin typeface="Trebuchet MS"/>
                <a:cs typeface="Trebuchet MS"/>
              </a:rPr>
              <a:t>T</a:t>
            </a:r>
            <a:r>
              <a:rPr sz="2000" dirty="0">
                <a:solidFill>
                  <a:srgbClr val="F1F4F5"/>
                </a:solidFill>
                <a:latin typeface="Trebuchet MS"/>
                <a:cs typeface="Trebuchet MS"/>
              </a:rPr>
              <a:t>	</a:t>
            </a:r>
            <a:r>
              <a:rPr sz="2000" spc="165" dirty="0">
                <a:solidFill>
                  <a:srgbClr val="F1F4F5"/>
                </a:solidFill>
                <a:latin typeface="Trebuchet MS"/>
                <a:cs typeface="Trebuchet MS"/>
              </a:rPr>
              <a:t>C</a:t>
            </a:r>
            <a:r>
              <a:rPr sz="2000" spc="190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135" dirty="0">
                <a:solidFill>
                  <a:srgbClr val="F1F4F5"/>
                </a:solidFill>
                <a:latin typeface="Trebuchet MS"/>
                <a:cs typeface="Trebuchet MS"/>
              </a:rPr>
              <a:t>R</a:t>
            </a:r>
            <a:r>
              <a:rPr sz="2000" spc="195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135" dirty="0">
                <a:solidFill>
                  <a:srgbClr val="F1F4F5"/>
                </a:solidFill>
                <a:latin typeface="Trebuchet MS"/>
                <a:cs typeface="Trebuchet MS"/>
              </a:rPr>
              <a:t>E</a:t>
            </a:r>
            <a:r>
              <a:rPr sz="2000" spc="195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175" dirty="0">
                <a:solidFill>
                  <a:srgbClr val="F1F4F5"/>
                </a:solidFill>
                <a:latin typeface="Trebuchet MS"/>
                <a:cs typeface="Trebuchet MS"/>
              </a:rPr>
              <a:t>A</a:t>
            </a:r>
            <a:r>
              <a:rPr sz="2000" spc="195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1F4F5"/>
                </a:solidFill>
                <a:latin typeface="Trebuchet MS"/>
                <a:cs typeface="Trebuchet MS"/>
              </a:rPr>
              <a:t>T</a:t>
            </a:r>
            <a:r>
              <a:rPr sz="2000" spc="195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1F4F5"/>
                </a:solidFill>
                <a:latin typeface="Trebuchet MS"/>
                <a:cs typeface="Trebuchet MS"/>
              </a:rPr>
              <a:t>I</a:t>
            </a:r>
            <a:r>
              <a:rPr sz="2000" spc="190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175" dirty="0">
                <a:solidFill>
                  <a:srgbClr val="F1F4F5"/>
                </a:solidFill>
                <a:latin typeface="Trebuchet MS"/>
                <a:cs typeface="Trebuchet MS"/>
              </a:rPr>
              <a:t>V</a:t>
            </a:r>
            <a:r>
              <a:rPr sz="2000" spc="195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rgbClr val="F1F4F5"/>
                </a:solidFill>
                <a:latin typeface="Trebuchet MS"/>
                <a:cs typeface="Trebuchet MS"/>
              </a:rPr>
              <a:t>E</a:t>
            </a:r>
            <a:r>
              <a:rPr sz="2000" dirty="0">
                <a:solidFill>
                  <a:srgbClr val="F1F4F5"/>
                </a:solidFill>
                <a:latin typeface="Trebuchet MS"/>
                <a:cs typeface="Trebuchet MS"/>
              </a:rPr>
              <a:t>	</a:t>
            </a:r>
            <a:r>
              <a:rPr sz="2000" spc="165" dirty="0">
                <a:solidFill>
                  <a:srgbClr val="F1F4F5"/>
                </a:solidFill>
                <a:latin typeface="Trebuchet MS"/>
                <a:cs typeface="Trebuchet MS"/>
              </a:rPr>
              <a:t>C</a:t>
            </a:r>
            <a:r>
              <a:rPr sz="2000" spc="204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135" dirty="0">
                <a:solidFill>
                  <a:srgbClr val="F1F4F5"/>
                </a:solidFill>
                <a:latin typeface="Trebuchet MS"/>
                <a:cs typeface="Trebuchet MS"/>
              </a:rPr>
              <a:t>E</a:t>
            </a:r>
            <a:r>
              <a:rPr sz="2000" spc="204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265" dirty="0">
                <a:solidFill>
                  <a:srgbClr val="F1F4F5"/>
                </a:solidFill>
                <a:latin typeface="Trebuchet MS"/>
                <a:cs typeface="Trebuchet MS"/>
              </a:rPr>
              <a:t>N</a:t>
            </a:r>
            <a:r>
              <a:rPr sz="2000" spc="210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1F4F5"/>
                </a:solidFill>
                <a:latin typeface="Trebuchet MS"/>
                <a:cs typeface="Trebuchet MS"/>
              </a:rPr>
              <a:t>T</a:t>
            </a:r>
            <a:r>
              <a:rPr sz="2000" spc="204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135" dirty="0">
                <a:solidFill>
                  <a:srgbClr val="F1F4F5"/>
                </a:solidFill>
                <a:latin typeface="Trebuchet MS"/>
                <a:cs typeface="Trebuchet MS"/>
              </a:rPr>
              <a:t>E</a:t>
            </a:r>
            <a:r>
              <a:rPr sz="2000" spc="210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rgbClr val="F1F4F5"/>
                </a:solidFill>
                <a:latin typeface="Trebuchet MS"/>
                <a:cs typeface="Trebuchet MS"/>
              </a:rPr>
              <a:t>R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559</Words>
  <Application>Microsoft Office PowerPoint</Application>
  <PresentationFormat>Personalizar</PresentationFormat>
  <Paragraphs>72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Tahoma</vt:lpstr>
      <vt:lpstr>Trebuchet MS</vt:lpstr>
      <vt:lpstr>Office Theme</vt:lpstr>
      <vt:lpstr>Apresentação do PowerPoint</vt:lpstr>
      <vt:lpstr>Introdução</vt:lpstr>
      <vt:lpstr>Você já utilizou IA hoje?</vt:lpstr>
      <vt:lpstr>Conceitos básicos: Informática</vt:lpstr>
      <vt:lpstr>Apresentação do PowerPoint</vt:lpstr>
      <vt:lpstr>Conceitos básicos: IA</vt:lpstr>
      <vt:lpstr>Como funciona uma IA?</vt:lpstr>
      <vt:lpstr>Vamos testar algumas IA’s?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01 | Algorítimo e Variáveis.pdf</dc:title>
  <dc:creator>Pesquisa Infinity School</dc:creator>
  <cp:keywords>DAGKLegDxUM,BAF-wd94nS4</cp:keywords>
  <cp:lastModifiedBy>Francisco Wanderer</cp:lastModifiedBy>
  <cp:revision>2</cp:revision>
  <dcterms:created xsi:type="dcterms:W3CDTF">2025-02-03T11:36:28Z</dcterms:created>
  <dcterms:modified xsi:type="dcterms:W3CDTF">2025-02-05T13:51:43Z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2024-08-12T00:00:00Z</vt:filetime>
  </property>
  <property fmtid="{D5CDD505-2E9C-101B-9397-08002B2CF9AE}" pid="3" name="Creator">
    <vt:lpwstr>Canva</vt:lpwstr>
  </property>
  <property fmtid="{D5CDD505-2E9C-101B-9397-08002B2CF9AE}" pid="4" name="LastSaved">
    <vt:filetime>2025-02-03T00:00:00Z</vt:filetime>
  </property>
  <property fmtid="{D5CDD505-2E9C-101B-9397-08002B2CF9AE}" pid="5" name="Producer">
    <vt:lpwstr>Canva</vt:lpwstr>
  </property>
</Properties>
</file>